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sldIdLst>
    <p:sldId id="284" r:id="rId5"/>
    <p:sldId id="287" r:id="rId6"/>
    <p:sldId id="285" r:id="rId7"/>
    <p:sldId id="288" r:id="rId8"/>
    <p:sldId id="293" r:id="rId9"/>
    <p:sldId id="294" r:id="rId10"/>
    <p:sldId id="29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899" autoAdjust="0"/>
  </p:normalViewPr>
  <p:slideViewPr>
    <p:cSldViewPr snapToGrid="0" snapToObjects="1" showGuides="1">
      <p:cViewPr varScale="1">
        <p:scale>
          <a:sx n="64" d="100"/>
          <a:sy n="64" d="100"/>
        </p:scale>
        <p:origin x="978" y="1248"/>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microsoft.com/office/2018/10/relationships/authors" Targe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3/22/2025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0D3DFC-11A7-4DDF-8AEE-A5ACE051EBF3}" type="slidenum">
              <a:rPr lang="en-US" smtClean="0"/>
              <a:t>5</a:t>
            </a:fld>
            <a:endParaRPr lang="en-US" dirty="0"/>
          </a:p>
        </p:txBody>
      </p:sp>
    </p:spTree>
    <p:extLst>
      <p:ext uri="{BB962C8B-B14F-4D97-AF65-F5344CB8AC3E}">
        <p14:creationId xmlns:p14="http://schemas.microsoft.com/office/powerpoint/2010/main" val="3774025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p:txBody>
          <a:bodyPr/>
          <a:lstStyle/>
          <a:p>
            <a:r>
              <a:rPr lang="en-US" dirty="0"/>
              <a:t>Incident Report of a Phishing Attack Compromising Clients Accounts</a:t>
            </a:r>
            <a:br>
              <a:rPr lang="en-US" dirty="0"/>
            </a:br>
            <a:endParaRPr lang="en-US" dirty="0"/>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a:lstStyle/>
          <a:p>
            <a:endParaRPr lang="en-US" dirty="0"/>
          </a:p>
          <a:p>
            <a:endParaRPr lang="en-US" dirty="0"/>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2"/>
          <a:srcRect t="228" b="228"/>
          <a:stretch/>
        </p:blipFill>
        <p:spPr/>
      </p:pic>
    </p:spTree>
    <p:extLst>
      <p:ext uri="{BB962C8B-B14F-4D97-AF65-F5344CB8AC3E}">
        <p14:creationId xmlns:p14="http://schemas.microsoft.com/office/powerpoint/2010/main" val="4097023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7" y="3054096"/>
            <a:ext cx="5310715" cy="2582206"/>
          </a:xfrm>
        </p:spPr>
        <p:txBody>
          <a:bodyPr/>
          <a:lstStyle/>
          <a:p>
            <a:r>
              <a:rPr lang="en-US" dirty="0"/>
              <a:t>Incident Report  is  an act of taking an organized/detailed approach to handling an unfortunate event that compromises the Confidentiality, Integrity and Availability of an Organization’s Assets.</a:t>
            </a:r>
          </a:p>
          <a:p>
            <a:endParaRPr lang="en-US" dirty="0"/>
          </a:p>
          <a:p>
            <a:endParaRPr lang="en-US" dirty="0"/>
          </a:p>
          <a:p>
            <a:endParaRPr lang="en-US" dirty="0"/>
          </a:p>
          <a:p>
            <a:endParaRPr lang="en-US"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2</a:t>
            </a:fld>
            <a:endParaRPr lang="en-US" dirty="0"/>
          </a:p>
        </p:txBody>
      </p:sp>
      <p:pic>
        <p:nvPicPr>
          <p:cNvPr id="6" name="Picture Placeholder 5" descr="Clothes of various colors on rack">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rotWithShape="1">
          <a:blip r:embed="rId2"/>
          <a:srcRect t="182" b="182"/>
          <a:stretch/>
        </p:blipFill>
        <p:spPr/>
      </p:pic>
    </p:spTree>
    <p:extLst>
      <p:ext uri="{BB962C8B-B14F-4D97-AF65-F5344CB8AC3E}">
        <p14:creationId xmlns:p14="http://schemas.microsoft.com/office/powerpoint/2010/main" val="3780002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p:txBody>
          <a:bodyPr/>
          <a:lstStyle/>
          <a:p>
            <a:r>
              <a:rPr lang="en-US" dirty="0"/>
              <a:t>Primary</a:t>
            </a:r>
            <a:br>
              <a:rPr lang="en-US" dirty="0"/>
            </a:br>
            <a:r>
              <a:rPr lang="en-US" dirty="0"/>
              <a:t>goals</a:t>
            </a: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type="body" idx="1"/>
          </p:nvPr>
        </p:nvSpPr>
        <p:spPr>
          <a:xfrm>
            <a:off x="209863" y="4062334"/>
            <a:ext cx="5201586" cy="2795666"/>
          </a:xfrm>
        </p:spPr>
        <p:txBody>
          <a:bodyPr/>
          <a:lstStyle/>
          <a:p>
            <a:r>
              <a:rPr lang="en-US" altLang="zh-CN" dirty="0"/>
              <a:t>Report on the aforementioned incident will be outlined based on of Incident Reporting with an acronym  PICERL</a:t>
            </a:r>
          </a:p>
          <a:p>
            <a:r>
              <a:rPr lang="en-US" altLang="zh-CN" dirty="0"/>
              <a:t>Where  P – Preparation,</a:t>
            </a:r>
          </a:p>
          <a:p>
            <a:r>
              <a:rPr lang="en-US" altLang="zh-CN" dirty="0"/>
              <a:t> I – Identification,</a:t>
            </a:r>
          </a:p>
          <a:p>
            <a:r>
              <a:rPr lang="en-US" altLang="zh-CN" dirty="0"/>
              <a:t> C – Containment, </a:t>
            </a:r>
          </a:p>
          <a:p>
            <a:r>
              <a:rPr lang="en-US" altLang="zh-CN" dirty="0"/>
              <a:t>E – Eradication,</a:t>
            </a:r>
          </a:p>
          <a:p>
            <a:r>
              <a:rPr lang="en-US" altLang="zh-CN" dirty="0"/>
              <a:t> R –Recovery and</a:t>
            </a:r>
          </a:p>
          <a:p>
            <a:r>
              <a:rPr lang="en-US" altLang="zh-CN" dirty="0"/>
              <a:t> L – Lesson learned.</a:t>
            </a:r>
          </a:p>
          <a:p>
            <a:endParaRPr lang="en-US" altLang="zh-CN" dirty="0"/>
          </a:p>
        </p:txBody>
      </p:sp>
      <p:pic>
        <p:nvPicPr>
          <p:cNvPr id="16" name="Picture Placeholder 15" descr="Woman jumping in front of wall">
            <a:extLst>
              <a:ext uri="{FF2B5EF4-FFF2-40B4-BE49-F238E27FC236}">
                <a16:creationId xmlns:a16="http://schemas.microsoft.com/office/drawing/2014/main" id="{1AA3A0A8-F2C4-4E9E-F193-425FD8EA094D}"/>
              </a:ext>
            </a:extLst>
          </p:cNvPr>
          <p:cNvPicPr>
            <a:picLocks noGrp="1" noChangeAspect="1"/>
          </p:cNvPicPr>
          <p:nvPr>
            <p:ph type="pic" sz="quarter" idx="10"/>
          </p:nvPr>
        </p:nvPicPr>
        <p:blipFill rotWithShape="1">
          <a:blip r:embed="rId2"/>
          <a:srcRect l="52" r="52"/>
          <a:stretch/>
        </p:blipFill>
        <p:spPr/>
      </p:pic>
    </p:spTree>
    <p:extLst>
      <p:ext uri="{BB962C8B-B14F-4D97-AF65-F5344CB8AC3E}">
        <p14:creationId xmlns:p14="http://schemas.microsoft.com/office/powerpoint/2010/main" val="375226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p:txBody>
          <a:bodyPr/>
          <a:lstStyle/>
          <a:p>
            <a:r>
              <a:rPr lang="en-US" dirty="0"/>
              <a:t>Business opportunities are like buses. There’s always another one coming.</a:t>
            </a:r>
          </a:p>
        </p:txBody>
      </p:sp>
      <p:sp>
        <p:nvSpPr>
          <p:cNvPr id="5" name="Text Placeholder 4">
            <a:extLst>
              <a:ext uri="{FF2B5EF4-FFF2-40B4-BE49-F238E27FC236}">
                <a16:creationId xmlns:a16="http://schemas.microsoft.com/office/drawing/2014/main" id="{7B9D02FC-1940-72AB-8671-0839E2CF024F}"/>
              </a:ext>
            </a:extLst>
          </p:cNvPr>
          <p:cNvSpPr>
            <a:spLocks noGrp="1"/>
          </p:cNvSpPr>
          <p:nvPr>
            <p:ph type="body" sz="quarter" idx="15"/>
          </p:nvPr>
        </p:nvSpPr>
        <p:spPr/>
        <p:txBody>
          <a:bodyPr/>
          <a:lstStyle/>
          <a:p>
            <a:r>
              <a:rPr lang="en-US" dirty="0"/>
              <a:t>“</a:t>
            </a:r>
          </a:p>
        </p:txBody>
      </p:sp>
      <p:sp>
        <p:nvSpPr>
          <p:cNvPr id="6" name="Content Placeholder 5">
            <a:extLst>
              <a:ext uri="{FF2B5EF4-FFF2-40B4-BE49-F238E27FC236}">
                <a16:creationId xmlns:a16="http://schemas.microsoft.com/office/drawing/2014/main" id="{6AB13DEF-ED86-6E5A-5AD2-C9B364E4A295}"/>
              </a:ext>
            </a:extLst>
          </p:cNvPr>
          <p:cNvSpPr>
            <a:spLocks noGrp="1"/>
          </p:cNvSpPr>
          <p:nvPr>
            <p:ph idx="1"/>
          </p:nvPr>
        </p:nvSpPr>
        <p:spPr/>
        <p:txBody>
          <a:bodyPr/>
          <a:lstStyle/>
          <a:p>
            <a:r>
              <a:rPr lang="en-US" altLang="zh-CN" dirty="0"/>
              <a:t>Richard Branson</a:t>
            </a:r>
          </a:p>
          <a:p>
            <a:endParaRPr lang="en-US" dirty="0"/>
          </a:p>
        </p:txBody>
      </p:sp>
      <p:sp>
        <p:nvSpPr>
          <p:cNvPr id="4" name="Text Placeholder 3">
            <a:extLst>
              <a:ext uri="{FF2B5EF4-FFF2-40B4-BE49-F238E27FC236}">
                <a16:creationId xmlns:a16="http://schemas.microsoft.com/office/drawing/2014/main" id="{F286FC47-3017-DA16-F8BF-CBFF553CB9F5}"/>
              </a:ext>
            </a:extLst>
          </p:cNvPr>
          <p:cNvSpPr>
            <a:spLocks noGrp="1"/>
          </p:cNvSpPr>
          <p:nvPr>
            <p:ph type="body" sz="quarter" idx="14"/>
          </p:nvPr>
        </p:nvSpPr>
        <p:spPr/>
        <p:txBody>
          <a:bodyPr/>
          <a:lstStyle/>
          <a:p>
            <a:r>
              <a:rPr lang="en-US" dirty="0"/>
              <a:t>”</a:t>
            </a:r>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4</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dirty="0"/>
              <a:t>Presentation title</a:t>
            </a:r>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20XX</a:t>
            </a:r>
          </a:p>
        </p:txBody>
      </p:sp>
    </p:spTree>
    <p:extLst>
      <p:ext uri="{BB962C8B-B14F-4D97-AF65-F5344CB8AC3E}">
        <p14:creationId xmlns:p14="http://schemas.microsoft.com/office/powerpoint/2010/main" val="613288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p:txBody>
          <a:bodyPr/>
          <a:lstStyle/>
          <a:p>
            <a:r>
              <a:rPr lang="en-US" dirty="0"/>
              <a:t>How we get there​</a:t>
            </a:r>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p:txBody>
          <a:bodyPr/>
          <a:lstStyle/>
          <a:p>
            <a:r>
              <a:rPr lang="en-US" sz="2400" b="1" dirty="0"/>
              <a:t>Presentation:</a:t>
            </a:r>
          </a:p>
          <a:p>
            <a:endParaRPr lang="en-US" dirty="0"/>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a:xfrm>
            <a:off x="932688" y="2773180"/>
            <a:ext cx="2743200" cy="3170420"/>
          </a:xfrm>
        </p:spPr>
        <p:txBody>
          <a:bodyPr/>
          <a:lstStyle/>
          <a:p>
            <a:pPr marR="0" lvl="0">
              <a:lnSpc>
                <a:spcPct val="115000"/>
              </a:lnSpc>
              <a:spcAft>
                <a:spcPts val="800"/>
              </a:spcAft>
              <a:buSzPts val="1000"/>
              <a:tabLst>
                <a:tab pos="457200" algn="l"/>
              </a:tabLst>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Up-to-date antivirus software and intrusion detection systems were deployed.</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A documented incident response plan outlining roles and responsibilities was put in place .</a:t>
            </a:r>
          </a:p>
          <a:p>
            <a:pPr marL="742950" marR="0" lvl="1" indent="-285750">
              <a:lnSpc>
                <a:spcPct val="115000"/>
              </a:lnSpc>
              <a:spcAft>
                <a:spcPts val="800"/>
              </a:spcAft>
              <a:buSzPts val="1000"/>
              <a:buFont typeface="Courier New" panose="02070309020205020404" pitchFamily="49" charset="0"/>
              <a:buChar char="o"/>
              <a:tabLst>
                <a:tab pos="914400" algn="l"/>
              </a:tabLst>
            </a:pP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Constant back</a:t>
            </a:r>
            <a:r>
              <a:rPr lang="en-US" sz="1200" kern="0" dirty="0">
                <a:latin typeface="Times New Roman" panose="02020603050405020304" pitchFamily="18" charset="0"/>
                <a:ea typeface="Times New Roman" panose="02020603050405020304" pitchFamily="18" charset="0"/>
                <a:cs typeface="Times New Roman" panose="02020603050405020304" pitchFamily="18" charset="0"/>
              </a:rPr>
              <a:t>ups were scheduled, incident response plan put executed</a:t>
            </a:r>
          </a:p>
          <a:p>
            <a:pPr marL="742950" marR="0" lvl="1" indent="-285750">
              <a:lnSpc>
                <a:spcPct val="115000"/>
              </a:lnSpc>
              <a:spcAft>
                <a:spcPts val="800"/>
              </a:spcAft>
              <a:buSzPts val="1000"/>
              <a:buFont typeface="Courier New" panose="02070309020205020404" pitchFamily="49" charset="0"/>
              <a:buChar char="o"/>
              <a:tabLst>
                <a:tab pos="914400" algn="l"/>
              </a:tabLst>
            </a:pP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a:p>
            <a:endParaRPr lang="en-US" dirty="0"/>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p:txBody>
          <a:bodyPr/>
          <a:lstStyle/>
          <a:p>
            <a:r>
              <a:rPr lang="en-US" sz="1200" dirty="0"/>
              <a:t>Training of staffs on suspicious emails and phishing commenced.</a:t>
            </a:r>
          </a:p>
          <a:p>
            <a:endParaRPr lang="en-US" sz="1200" dirty="0"/>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p:txBody>
          <a:bodyPr/>
          <a:lstStyle/>
          <a:p>
            <a:r>
              <a:rPr lang="en-US" sz="2400" b="1" dirty="0"/>
              <a:t>Identification</a:t>
            </a:r>
            <a:r>
              <a:rPr lang="en-US" sz="2000" dirty="0"/>
              <a:t>:</a:t>
            </a:r>
          </a:p>
          <a:p>
            <a:r>
              <a:rPr lang="en-US" sz="1200" dirty="0"/>
              <a:t>The Incident was  discovered on 15</a:t>
            </a:r>
            <a:r>
              <a:rPr lang="en-US" sz="1200" baseline="30000" dirty="0"/>
              <a:t>th</a:t>
            </a:r>
            <a:r>
              <a:rPr lang="en-US" sz="1200" dirty="0"/>
              <a:t> March, 2025.</a:t>
            </a:r>
          </a:p>
          <a:p>
            <a:endParaRPr lang="en-US" sz="1200" dirty="0"/>
          </a:p>
          <a:p>
            <a:r>
              <a:rPr lang="en-US" sz="1200" dirty="0"/>
              <a:t>Several failed log in attempts and unusual network activities were discovered by the It team</a:t>
            </a:r>
          </a:p>
          <a:p>
            <a:endParaRPr lang="en-US" sz="1200" dirty="0"/>
          </a:p>
          <a:p>
            <a:r>
              <a:rPr lang="en-US" sz="1200" dirty="0"/>
              <a:t>Ransome alert ware was triggered by the security team</a:t>
            </a:r>
          </a:p>
          <a:p>
            <a:endParaRPr lang="en-US" sz="2000" dirty="0"/>
          </a:p>
          <a:p>
            <a:endParaRPr lang="en-US" dirty="0"/>
          </a:p>
        </p:txBody>
      </p:sp>
      <p:sp>
        <p:nvSpPr>
          <p:cNvPr id="5" name="Text Placeholder 4">
            <a:extLst>
              <a:ext uri="{FF2B5EF4-FFF2-40B4-BE49-F238E27FC236}">
                <a16:creationId xmlns:a16="http://schemas.microsoft.com/office/drawing/2014/main" id="{8E688B1D-28C5-C399-CA01-21BE7C5F1E51}"/>
              </a:ext>
            </a:extLst>
          </p:cNvPr>
          <p:cNvSpPr>
            <a:spLocks noGrp="1"/>
          </p:cNvSpPr>
          <p:nvPr>
            <p:ph type="body" sz="quarter" idx="19"/>
          </p:nvPr>
        </p:nvSpPr>
        <p:spPr/>
        <p:txBody>
          <a:bodyPr/>
          <a:lstStyle/>
          <a:p>
            <a:endParaRPr lang="en-US" dirty="0"/>
          </a:p>
        </p:txBody>
      </p:sp>
      <p:sp>
        <p:nvSpPr>
          <p:cNvPr id="8" name="Content Placeholder 7">
            <a:extLst>
              <a:ext uri="{FF2B5EF4-FFF2-40B4-BE49-F238E27FC236}">
                <a16:creationId xmlns:a16="http://schemas.microsoft.com/office/drawing/2014/main" id="{ABC5E498-99B3-E3F4-A9B8-F11B4B9B0F27}"/>
              </a:ext>
            </a:extLst>
          </p:cNvPr>
          <p:cNvSpPr>
            <a:spLocks noGrp="1"/>
          </p:cNvSpPr>
          <p:nvPr>
            <p:ph sz="half" idx="20"/>
          </p:nvPr>
        </p:nvSpPr>
        <p:spPr>
          <a:xfrm>
            <a:off x="8489914" y="1984352"/>
            <a:ext cx="2743200" cy="3745116"/>
          </a:xfrm>
        </p:spPr>
        <p:txBody>
          <a:bodyPr/>
          <a:lstStyle/>
          <a:p>
            <a:r>
              <a:rPr lang="en-US" sz="2400" b="1" dirty="0"/>
              <a:t>Containment:</a:t>
            </a:r>
          </a:p>
          <a:p>
            <a:r>
              <a:rPr lang="en-US" sz="1200" dirty="0"/>
              <a:t>Firstly, the affected systems were isolated from the network to stop the spread.</a:t>
            </a:r>
          </a:p>
          <a:p>
            <a:endParaRPr lang="en-US" sz="2000" dirty="0"/>
          </a:p>
          <a:p>
            <a:r>
              <a:rPr lang="en-US" sz="1200" dirty="0"/>
              <a:t>Further spread of the ransomwares was checked constant monitoring of the network</a:t>
            </a:r>
          </a:p>
          <a:p>
            <a:endParaRPr lang="en-US" sz="1200" dirty="0"/>
          </a:p>
          <a:p>
            <a:r>
              <a:rPr lang="en-US" sz="1200" dirty="0"/>
              <a:t>Network segments shut down and remote access disabled by the It team</a:t>
            </a:r>
          </a:p>
          <a:p>
            <a:endParaRPr lang="en-US" sz="1200" dirty="0"/>
          </a:p>
          <a:p>
            <a:r>
              <a:rPr lang="en-US" sz="1200" dirty="0"/>
              <a:t>The Incident Response Team notified all Stakeholders as soon as the attack was discovered</a:t>
            </a:r>
          </a:p>
          <a:p>
            <a:endParaRPr lang="en-US" sz="2000" dirty="0"/>
          </a:p>
          <a:p>
            <a:endParaRPr lang="en-US" sz="2000" dirty="0"/>
          </a:p>
          <a:p>
            <a:endParaRPr lang="en-US" sz="2000" dirty="0"/>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a:lstStyle/>
          <a:p>
            <a:fld id="{8D0AFDD5-844D-364D-8AEC-50CF4D36D55D}" type="slidenum">
              <a:rPr lang="en-US" smtClean="0"/>
              <a:pPr/>
              <a:t>5</a:t>
            </a:fld>
            <a:endParaRPr lang="en-US" dirty="0"/>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a:lstStyle/>
          <a:p>
            <a:r>
              <a:rPr lang="en-US" dirty="0"/>
              <a:t>Presentation title</a:t>
            </a:r>
          </a:p>
        </p:txBody>
      </p:sp>
      <p:sp>
        <p:nvSpPr>
          <p:cNvPr id="30" name="Date Placeholder 29">
            <a:extLst>
              <a:ext uri="{FF2B5EF4-FFF2-40B4-BE49-F238E27FC236}">
                <a16:creationId xmlns:a16="http://schemas.microsoft.com/office/drawing/2014/main" id="{E227DBC0-C280-AC5C-C7A8-FF8D56C9DFE5}"/>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3095245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a:xfrm>
            <a:off x="5451423" y="974361"/>
            <a:ext cx="5791200" cy="4736891"/>
          </a:xfrm>
        </p:spPr>
        <p:txBody>
          <a:bodyPr/>
          <a:lstStyle/>
          <a:p>
            <a:pPr>
              <a:buNone/>
            </a:pPr>
            <a:r>
              <a:rPr lang="en-US" sz="2400" b="1" dirty="0"/>
              <a:t>Eradication:</a:t>
            </a:r>
            <a:br>
              <a:rPr lang="en-US" sz="2000" dirty="0"/>
            </a:br>
            <a:r>
              <a:rPr lang="en-US" sz="1200" dirty="0"/>
              <a:t>thorough examination revealed phishing email as the source of the </a:t>
            </a:r>
            <a:r>
              <a:rPr lang="en-US" sz="1200" dirty="0" err="1"/>
              <a:t>ransomeware</a:t>
            </a:r>
            <a:r>
              <a:rPr lang="en-US" sz="1200" dirty="0"/>
              <a:t>.</a:t>
            </a:r>
            <a:br>
              <a:rPr lang="en-US" dirty="0">
                <a:effectLst/>
              </a:rPr>
            </a:b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Infected systems were scanned, and malware signatures were used to remove the ransomware.</a:t>
            </a:r>
            <a:br>
              <a:rPr lang="en-US" sz="1200" kern="100" dirty="0">
                <a:effectLst/>
                <a:latin typeface="Calibri" panose="020F0502020204030204" pitchFamily="34" charset="0"/>
                <a:ea typeface="Calibri" panose="020F0502020204030204" pitchFamily="34" charset="0"/>
                <a:cs typeface="Times New Roman" panose="02020603050405020304" pitchFamily="18" charset="0"/>
              </a:rPr>
            </a:b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The phishing email was traced, and malicious attachments and links were blocked across all available networks</a:t>
            </a:r>
            <a:br>
              <a:rPr lang="en-US" sz="1200" kern="100" dirty="0">
                <a:effectLst/>
                <a:latin typeface="Calibri" panose="020F0502020204030204" pitchFamily="34" charset="0"/>
                <a:ea typeface="Calibri" panose="020F0502020204030204" pitchFamily="34" charset="0"/>
                <a:cs typeface="Times New Roman" panose="02020603050405020304" pitchFamily="18" charset="0"/>
              </a:rPr>
            </a:b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latest updates were installed on the systems and additional security layers were added </a:t>
            </a:r>
            <a:br>
              <a:rPr lang="en-US" sz="1200" kern="100" dirty="0">
                <a:effectLst/>
                <a:latin typeface="Calibri" panose="020F0502020204030204" pitchFamily="34" charset="0"/>
                <a:ea typeface="Calibri" panose="020F0502020204030204" pitchFamily="34" charset="0"/>
                <a:cs typeface="Times New Roman" panose="02020603050405020304" pitchFamily="18" charset="0"/>
              </a:rPr>
            </a:br>
            <a:br>
              <a:rPr lang="en-US" sz="1200" kern="100" dirty="0">
                <a:effectLst/>
                <a:latin typeface="Calibri" panose="020F0502020204030204" pitchFamily="34" charset="0"/>
                <a:ea typeface="Calibri" panose="020F0502020204030204" pitchFamily="34" charset="0"/>
                <a:cs typeface="Times New Roman" panose="02020603050405020304" pitchFamily="18" charset="0"/>
              </a:rPr>
            </a:b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Recovery:</a:t>
            </a:r>
            <a:br>
              <a:rPr lang="en-US" sz="2000" kern="100" dirty="0">
                <a:effectLst/>
                <a:latin typeface="Calibri" panose="020F0502020204030204" pitchFamily="34" charset="0"/>
                <a:ea typeface="Calibri" panose="020F0502020204030204" pitchFamily="34" charset="0"/>
                <a:cs typeface="Times New Roman" panose="02020603050405020304" pitchFamily="18" charset="0"/>
              </a:rPr>
            </a:b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All backups were cleaned and restored back</a:t>
            </a:r>
            <a:br>
              <a:rPr lang="en-US" sz="1200" kern="100" dirty="0">
                <a:effectLst/>
                <a:latin typeface="Calibri" panose="020F0502020204030204" pitchFamily="34" charset="0"/>
                <a:ea typeface="Calibri" panose="020F0502020204030204" pitchFamily="34" charset="0"/>
                <a:cs typeface="Times New Roman" panose="02020603050405020304" pitchFamily="18" charset="0"/>
              </a:rPr>
            </a:b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online activities and operation resumed while monitoring continues</a:t>
            </a:r>
            <a:br>
              <a:rPr lang="en-US" sz="1200" kern="100" dirty="0">
                <a:effectLst/>
                <a:latin typeface="Calibri" panose="020F0502020204030204" pitchFamily="34" charset="0"/>
                <a:ea typeface="Calibri" panose="020F0502020204030204" pitchFamily="34" charset="0"/>
                <a:cs typeface="Times New Roman" panose="02020603050405020304" pitchFamily="18" charset="0"/>
              </a:rPr>
            </a:b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Summary of the Incident Report was presented to the management and staff indicating timeline for full for full recovery to take place.</a:t>
            </a:r>
            <a:br>
              <a:rPr lang="en-US" sz="1200" kern="100" dirty="0">
                <a:effectLst/>
                <a:latin typeface="Calibri" panose="020F0502020204030204" pitchFamily="34" charset="0"/>
                <a:ea typeface="Calibri" panose="020F0502020204030204" pitchFamily="34" charset="0"/>
                <a:cs typeface="Times New Roman" panose="02020603050405020304" pitchFamily="18" charset="0"/>
              </a:rPr>
            </a:br>
            <a:br>
              <a:rPr lang="en-US" sz="2000" b="1" kern="100" dirty="0">
                <a:effectLst/>
                <a:latin typeface="Calibri" panose="020F0502020204030204" pitchFamily="34" charset="0"/>
                <a:ea typeface="Calibri" panose="020F0502020204030204" pitchFamily="34" charset="0"/>
                <a:cs typeface="Times New Roman" panose="02020603050405020304" pitchFamily="18" charset="0"/>
              </a:rPr>
            </a:b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Lesson Learned</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a:t>
            </a:r>
            <a:br>
              <a:rPr lang="en-US" dirty="0">
                <a:effectLst/>
              </a:rPr>
            </a:b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Enhanced email filtering and multi-factor authentication were recommended.</a:t>
            </a:r>
            <a:br>
              <a:rPr lang="en-US" sz="1200" kern="100" dirty="0">
                <a:effectLst/>
                <a:latin typeface="Calibri" panose="020F0502020204030204" pitchFamily="34" charset="0"/>
                <a:ea typeface="Calibri" panose="020F0502020204030204" pitchFamily="34" charset="0"/>
                <a:cs typeface="Times New Roman" panose="02020603050405020304" pitchFamily="18" charset="0"/>
              </a:rPr>
            </a:br>
            <a:r>
              <a:rPr lang="en-US" sz="1200" kern="0" dirty="0">
                <a:effectLst/>
                <a:latin typeface="Times New Roman" panose="02020603050405020304" pitchFamily="18" charset="0"/>
                <a:ea typeface="Times New Roman" panose="02020603050405020304" pitchFamily="18" charset="0"/>
                <a:cs typeface="Times New Roman" panose="02020603050405020304" pitchFamily="18" charset="0"/>
              </a:rPr>
              <a:t>Regular simulated phishing exercises and additional staff training were planned.</a:t>
            </a:r>
            <a:br>
              <a:rPr lang="en-US" sz="1200" kern="100" dirty="0">
                <a:effectLst/>
                <a:latin typeface="Calibri" panose="020F0502020204030204" pitchFamily="34" charset="0"/>
                <a:ea typeface="Calibri" panose="020F0502020204030204" pitchFamily="34" charset="0"/>
                <a:cs typeface="Times New Roman" panose="02020603050405020304" pitchFamily="18" charset="0"/>
              </a:rPr>
            </a:b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A detailed documented  incident report indicating response time and actions taken was submitted to the management and a </a:t>
            </a:r>
            <a:r>
              <a:rPr lang="en-US" sz="1200" kern="100" dirty="0" err="1">
                <a:effectLst/>
                <a:latin typeface="Calibri" panose="020F0502020204030204" pitchFamily="34" charset="0"/>
                <a:ea typeface="Calibri" panose="020F0502020204030204" pitchFamily="34" charset="0"/>
                <a:cs typeface="Times New Roman" panose="02020603050405020304" pitchFamily="18" charset="0"/>
              </a:rPr>
              <a:t>folowed</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up review was arranged to ensure all recommendations were implemented  to forestall future occurrence.</a:t>
            </a:r>
            <a:endParaRPr lang="en-US" sz="1200" dirty="0"/>
          </a:p>
        </p:txBody>
      </p:sp>
      <p:pic>
        <p:nvPicPr>
          <p:cNvPr id="12" name="Picture Placeholder 11" descr="Shoulder bag with golden chain on plain background">
            <a:extLst>
              <a:ext uri="{FF2B5EF4-FFF2-40B4-BE49-F238E27FC236}">
                <a16:creationId xmlns:a16="http://schemas.microsoft.com/office/drawing/2014/main" id="{EDD0654D-0EEE-9D11-4D37-133C0B9A496D}"/>
              </a:ext>
            </a:extLst>
          </p:cNvPr>
          <p:cNvPicPr>
            <a:picLocks noGrp="1" noChangeAspect="1"/>
          </p:cNvPicPr>
          <p:nvPr>
            <p:ph type="pic" sz="quarter" idx="13"/>
          </p:nvPr>
        </p:nvPicPr>
        <p:blipFill rotWithShape="1">
          <a:blip r:embed="rId2"/>
          <a:srcRect l="223" r="223"/>
          <a:stretch/>
        </p:blipFill>
        <p:spPr/>
      </p:pic>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p:txBody>
          <a:bodyPr/>
          <a:lstStyle/>
          <a:p>
            <a:endParaRPr lang="en-US" altLang="zh-CN" dirty="0"/>
          </a:p>
          <a:p>
            <a:endParaRPr lang="en-US" dirty="0"/>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p:txBody>
          <a:bodyPr/>
          <a:lstStyle/>
          <a:p>
            <a:fld id="{8D0AFDD5-844D-364D-8AEC-50CF4D36D55D}" type="slidenum">
              <a:rPr lang="en-US" smtClean="0"/>
              <a:pPr/>
              <a:t>6</a:t>
            </a:fld>
            <a:endParaRPr lang="en-US" dirty="0"/>
          </a:p>
        </p:txBody>
      </p:sp>
    </p:spTree>
    <p:extLst>
      <p:ext uri="{BB962C8B-B14F-4D97-AF65-F5344CB8AC3E}">
        <p14:creationId xmlns:p14="http://schemas.microsoft.com/office/powerpoint/2010/main" val="591722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a:xfrm>
            <a:off x="1527048" y="1901951"/>
            <a:ext cx="4873752" cy="3689379"/>
          </a:xfrm>
        </p:spPr>
        <p:txBody>
          <a:bodyPr/>
          <a:lstStyle/>
          <a:p>
            <a:r>
              <a:rPr lang="en-US" sz="2400" b="1" dirty="0"/>
              <a:t>Conclusion</a:t>
            </a:r>
            <a:br>
              <a:rPr lang="en-US" sz="2000" dirty="0"/>
            </a:br>
            <a:br>
              <a:rPr lang="en-US" sz="2000" dirty="0"/>
            </a:br>
            <a:br>
              <a:rPr lang="en-US" sz="2000" dirty="0"/>
            </a:br>
            <a:r>
              <a:rPr lang="en-US" sz="1800" kern="0" dirty="0">
                <a:effectLst/>
                <a:latin typeface="Times New Roman" panose="02020603050405020304" pitchFamily="18" charset="0"/>
                <a:ea typeface="Times New Roman" panose="02020603050405020304" pitchFamily="18" charset="0"/>
              </a:rPr>
              <a:t> PICERL framework is a very important tool in Incident Reporting that ensures a structured approach to managing and reporting the incident. By breaking down the process into Preparation, Identification, Containment, Eradication, Recovery, and Lessons Learned, the organization was able to address the incident systematically, minimize damage, restore services effectively, and improve future defenses.</a:t>
            </a:r>
            <a:r>
              <a:rPr lang="en-US" sz="2000" dirty="0"/>
              <a:t> </a:t>
            </a:r>
            <a:br>
              <a:rPr lang="en-US" sz="2000" dirty="0"/>
            </a:br>
            <a:br>
              <a:rPr lang="en-US" sz="2000" dirty="0"/>
            </a:br>
            <a:r>
              <a:rPr lang="en-US" sz="2000" dirty="0"/>
              <a:t>Thanks.</a:t>
            </a:r>
            <a:br>
              <a:rPr lang="en-US" sz="2000" dirty="0"/>
            </a:br>
            <a:br>
              <a:rPr lang="en-US" sz="2000" dirty="0"/>
            </a:br>
            <a:br>
              <a:rPr lang="en-US" dirty="0"/>
            </a:br>
            <a:endParaRPr lang="en-US" dirty="0"/>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a:xfrm>
            <a:off x="1317356" y="1551796"/>
            <a:ext cx="5083444" cy="4039533"/>
          </a:xfrm>
        </p:spPr>
        <p:txBody>
          <a:bodyPr/>
          <a:lstStyle/>
          <a:p>
            <a:endParaRPr lang="en-US" dirty="0"/>
          </a:p>
          <a:p>
            <a:endParaRPr lang="en-US" dirty="0"/>
          </a:p>
          <a:p>
            <a:endParaRPr lang="en-US" dirty="0"/>
          </a:p>
        </p:txBody>
      </p:sp>
      <p:pic>
        <p:nvPicPr>
          <p:cNvPr id="33" name="Picture Placeholder 32" descr="Opened package with a pink shirt in it">
            <a:extLst>
              <a:ext uri="{FF2B5EF4-FFF2-40B4-BE49-F238E27FC236}">
                <a16:creationId xmlns:a16="http://schemas.microsoft.com/office/drawing/2014/main" id="{1D963291-0332-DAB6-6090-6778FC7899BD}"/>
              </a:ext>
            </a:extLst>
          </p:cNvPr>
          <p:cNvPicPr>
            <a:picLocks noGrp="1" noChangeAspect="1"/>
          </p:cNvPicPr>
          <p:nvPr>
            <p:ph type="pic" sz="quarter" idx="10"/>
          </p:nvPr>
        </p:nvPicPr>
        <p:blipFill rotWithShape="1">
          <a:blip r:embed="rId2"/>
          <a:srcRect t="7" b="7"/>
          <a:stretch/>
        </p:blipFill>
        <p:spPr/>
      </p:pic>
      <p:sp>
        <p:nvSpPr>
          <p:cNvPr id="6" name="Rectangle 5">
            <a:extLst>
              <a:ext uri="{FF2B5EF4-FFF2-40B4-BE49-F238E27FC236}">
                <a16:creationId xmlns:a16="http://schemas.microsoft.com/office/drawing/2014/main" id="{F84E874D-8010-7428-E282-CF7D5579A57E}"/>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10156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The use of the PICERL framework allowed for a structured approach to managing and reporting the incident. By breaking down the process into Preparation, Identification, Containment, Eradication, Recovery, and Lessons Learned, the organization was able to address the incident systematically, minimize damage, restore services effectively, and improve future defenses.</a:t>
            </a:r>
            <a:endParaRPr kumimoji="0" lang="en-US" altLang="en-US" sz="11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DECD048D-F53C-86AA-D3A4-BA311F9277CD}"/>
              </a:ext>
            </a:extLst>
          </p:cNvPr>
          <p:cNvSpPr>
            <a:spLocks noChangeArrowheads="1"/>
          </p:cNvSpPr>
          <p:nvPr/>
        </p:nvSpPr>
        <p:spPr bwMode="auto">
          <a:xfrm>
            <a:off x="0" y="457200"/>
            <a:ext cx="12192000" cy="17463"/>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397583386"/>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FFFFFF"/>
      </a:dk1>
      <a:lt1>
        <a:sysClr val="window" lastClr="000000"/>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{750F7F64-EFDA-4550-8500-56AD9D394CF0}tf11429527_win32</Template>
  <TotalTime>132</TotalTime>
  <Words>567</Words>
  <Application>Microsoft Office PowerPoint</Application>
  <PresentationFormat>Widescreen</PresentationFormat>
  <Paragraphs>53</Paragraphs>
  <Slides>7</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Calibri</vt:lpstr>
      <vt:lpstr>Century Gothic</vt:lpstr>
      <vt:lpstr>Courier New</vt:lpstr>
      <vt:lpstr>DM Sans Medium</vt:lpstr>
      <vt:lpstr>Karla</vt:lpstr>
      <vt:lpstr>Times New Roman</vt:lpstr>
      <vt:lpstr>Univers Condensed Light</vt:lpstr>
      <vt:lpstr>Office Theme</vt:lpstr>
      <vt:lpstr>Incident Report of a Phishing Attack Compromising Clients Accounts </vt:lpstr>
      <vt:lpstr>Introduction </vt:lpstr>
      <vt:lpstr>Primary goals</vt:lpstr>
      <vt:lpstr>Business opportunities are like buses. There’s always another one coming.</vt:lpstr>
      <vt:lpstr>How we get there​</vt:lpstr>
      <vt:lpstr>Eradication: thorough examination revealed phishing email as the source of the ransomeware. Infected systems were scanned, and malware signatures were used to remove the ransomware. The phishing email was traced, and malicious attachments and links were blocked across all available networks latest updates were installed on the systems and additional security layers were added   Recovery: All backups were cleaned and restored back online activities and operation resumed while monitoring continues Summary of the Incident Report was presented to the management and staff indicating timeline for full for full recovery to take place.  Lesson Learned: Enhanced email filtering and multi-factor authentication were recommended. Regular simulated phishing exercises and additional staff training were planned. A detailed documented  incident report indicating response time and actions taken was submitted to the management and a folowed up review was arranged to ensure all recommendations were implemented  to forestall future occurrence.</vt:lpstr>
      <vt:lpstr>Conclusion    PICERL framework is a very important tool in Incident Reporting that ensures a structured approach to managing and reporting the incident. By breaking down the process into Preparation, Identification, Containment, Eradication, Recovery, and Lessons Learned, the organization was able to address the incident systematically, minimize damage, restore services effectively, and improve future defenses.   Thanks.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Yomi okeowo</dc:creator>
  <cp:lastModifiedBy>Yomi okeowo</cp:lastModifiedBy>
  <cp:revision>1</cp:revision>
  <dcterms:created xsi:type="dcterms:W3CDTF">2025-03-22T15:23:44Z</dcterms:created>
  <dcterms:modified xsi:type="dcterms:W3CDTF">2025-03-22T17:36:40Z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